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72" r:id="rId3"/>
    <p:sldId id="262" r:id="rId4"/>
    <p:sldId id="268" r:id="rId5"/>
    <p:sldId id="273" r:id="rId6"/>
    <p:sldId id="274" r:id="rId7"/>
    <p:sldId id="275" r:id="rId8"/>
    <p:sldId id="279" r:id="rId9"/>
    <p:sldId id="278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53763-BE67-4A7B-8F8F-F62C396562E2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875C7-7E93-41FC-B32C-216438EAB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875C7-7E93-41FC-B32C-216438EABD8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875C7-7E93-41FC-B32C-216438EABD8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2C0D6A-DF5C-4701-8D93-225212629158}" type="datetimeFigureOut">
              <a:rPr lang="en-US" smtClean="0"/>
              <a:pPr/>
              <a:t>10/22/2013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48C58B-A2FD-4ABF-B62F-0F2B220DBA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\XML_MATH_WORD%20FILES%20WORKING\WORK%20IN%20PROGRESS\Chapter-4\images\3707120401F_ct3_3707120406.g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34200"/>
          </a:xfrm>
        </p:spPr>
        <p:txBody>
          <a:bodyPr>
            <a:normAutofit fontScale="90000"/>
          </a:bodyPr>
          <a:lstStyle/>
          <a:p>
            <a:pPr marR="36576">
              <a:defRPr/>
            </a:pPr>
            <a:r>
              <a:rPr lang="en-US" sz="3200" b="1" u="heavy" dirty="0" smtClean="0">
                <a:ln w="6350"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FrankRuehl" pitchFamily="34" charset="-79"/>
                <a:cs typeface="FrankRuehl" pitchFamily="34" charset="-79"/>
              </a:rPr>
              <a:t>G.K.BHARAD INSTITUTE OF ENGINEERING</a:t>
            </a:r>
            <a:r>
              <a:rPr lang="en-US" sz="3200" b="1" u="heavy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  <a:t> </a:t>
            </a:r>
            <a:br>
              <a:rPr lang="en-US" sz="3200" b="1" u="heavy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</a:br>
            <a:r>
              <a:rPr lang="en-US" sz="3200" b="1" u="heavy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  <a:t/>
            </a:r>
            <a:br>
              <a:rPr lang="en-US" sz="3200" b="1" u="heavy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</a:br>
            <a:r>
              <a:rPr lang="en-US" sz="3200" b="1" u="heavy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  <a:t/>
            </a:r>
            <a:br>
              <a:rPr lang="en-US" sz="3200" b="1" u="heavy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</a:br>
            <a:r>
              <a:rPr lang="en-US" sz="3200" b="1" dirty="0" smtClean="0">
                <a:ln w="635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tx1"/>
                  </a:solidFill>
                </a:uFill>
                <a:latin typeface="FrankRuehl" pitchFamily="34" charset="-79"/>
                <a:cs typeface="FrankRuehl" pitchFamily="34" charset="-79"/>
              </a:rPr>
              <a:t>                                         </a:t>
            </a:r>
            <a:r>
              <a:rPr lang="en-US" sz="3200" u="sng" dirty="0" err="1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Division:</a:t>
            </a:r>
            <a:r>
              <a:rPr lang="en-US" sz="3200" dirty="0" err="1" smtClean="0">
                <a:ln w="6350">
                  <a:noFill/>
                </a:ln>
                <a:solidFill>
                  <a:schemeClr val="tx1"/>
                </a:solidFill>
              </a:rPr>
              <a:t>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err="1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Subject:</a:t>
            </a:r>
            <a:r>
              <a:rPr lang="en-US" sz="3200" dirty="0" err="1" smtClean="0">
                <a:ln w="6350">
                  <a:noFill/>
                </a:ln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</a:rPr>
              <a:t>CALCULUS</a:t>
            </a:r>
            <a: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  <a:t>         </a:t>
            </a:r>
            <a:r>
              <a:rPr lang="en-US" sz="3200" u="sng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 code:</a:t>
            </a:r>
            <a:r>
              <a:rPr lang="en-US" sz="3200" dirty="0" smtClean="0">
                <a:ln w="6350">
                  <a:noFill/>
                </a:ln>
                <a:solidFill>
                  <a:schemeClr val="tx1"/>
                </a:solidFill>
              </a:rPr>
              <a:t>2110014</a:t>
            </a:r>
            <a: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  <a:t/>
            </a:r>
            <a:b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</a:br>
            <a: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  <a:t/>
            </a:r>
            <a:b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</a:br>
            <a: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  <a:t>        </a:t>
            </a:r>
            <a:r>
              <a:rPr lang="en-US" sz="4000" u="sng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 :- MAXIMA AND MINIMA </a:t>
            </a:r>
            <a:br>
              <a:rPr lang="en-US" sz="4000" u="sng" dirty="0" smtClean="0">
                <a:ln w="6350">
                  <a:noFill/>
                </a:ln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u="sng" dirty="0" smtClean="0">
                <a:ln w="6350">
                  <a:noFill/>
                </a:ln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3200" u="sng" dirty="0" smtClean="0">
                <a:ln w="6350">
                  <a:noFill/>
                </a:ln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200" u="sng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Group member:</a:t>
            </a:r>
            <a:r>
              <a:rPr lang="en-US" sz="3200" dirty="0" smtClean="0">
                <a:ln w="6350">
                  <a:noFill/>
                </a:ln>
                <a:solidFill>
                  <a:srgbClr val="FF0000"/>
                </a:solidFill>
              </a:rPr>
              <a:t>                                              </a:t>
            </a:r>
            <a:r>
              <a:rPr lang="en-US" sz="3200" u="sng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Guided by</a:t>
            </a:r>
            <a:r>
              <a:rPr lang="en-US" sz="2800" u="sng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 </a:t>
            </a:r>
            <a:r>
              <a:rPr lang="en-US" sz="3100" u="sng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:</a:t>
            </a:r>
            <a:r>
              <a:rPr lang="en-US" sz="2800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Magneto" pitchFamily="82" charset="0"/>
              </a:rPr>
              <a:t> </a:t>
            </a:r>
            <a:br>
              <a:rPr lang="en-US" sz="2800" dirty="0" smtClean="0">
                <a:ln w="6350">
                  <a:noFill/>
                </a:ln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Magneto" pitchFamily="82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>KARTAVYA    PARMAR   (67)           </a:t>
            </a:r>
            <a:r>
              <a:rPr lang="en-US" sz="2200" dirty="0" smtClean="0">
                <a:ln w="6350">
                  <a:noFill/>
                </a:ln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Magneto" pitchFamily="82" charset="0"/>
              </a:rPr>
              <a:t>YAGNIK SIR</a:t>
            </a:r>
            <a: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/>
            </a:r>
            <a:b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>SHAILESH  KHANDAR (26)</a:t>
            </a:r>
            <a:b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</a:br>
            <a:r>
              <a:rPr lang="en-US" sz="270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>SHABBIR    TATARIYA (</a:t>
            </a:r>
            <a: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>02)</a:t>
            </a:r>
            <a:b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>RAJAN        DANGAR     (65)</a:t>
            </a:r>
            <a:b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Magneto" pitchFamily="82" charset="0"/>
                <a:cs typeface="Arial" pitchFamily="34" charset="0"/>
              </a:rPr>
              <a:t>SAGAR     MOVALIYA   (61)</a:t>
            </a:r>
            <a:endParaRPr lang="en-US" sz="2700" dirty="0">
              <a:ln>
                <a:noFill/>
              </a:ln>
              <a:solidFill>
                <a:schemeClr val="tx1"/>
              </a:solidFill>
              <a:latin typeface="Magneto" pitchFamily="82" charset="0"/>
            </a:endParaRPr>
          </a:p>
        </p:txBody>
      </p:sp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4267200" y="3657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486400" y="3657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87862" y="1641157"/>
            <a:ext cx="436338" cy="49244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latin typeface="Century Gothic"/>
              </a:rPr>
              <a:t>&amp;</a:t>
            </a:r>
            <a:endParaRPr lang="en-US" sz="2600" dirty="0"/>
          </a:p>
        </p:txBody>
      </p:sp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304800" y="1100137"/>
          <a:ext cx="2362200" cy="1630904"/>
        </p:xfrm>
        <a:graphic>
          <a:graphicData uri="http://schemas.openxmlformats.org/presentationml/2006/ole">
            <p:oleObj spid="_x0000_s49163" name="Equation" r:id="rId3" imgW="1269720" imgH="876240" progId="Equation.3">
              <p:embed/>
            </p:oleObj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3159125" y="1523999"/>
          <a:ext cx="2174875" cy="802895"/>
        </p:xfrm>
        <a:graphic>
          <a:graphicData uri="http://schemas.openxmlformats.org/presentationml/2006/ole">
            <p:oleObj spid="_x0000_s49162" name="Equation" r:id="rId4" imgW="1066337" imgH="393529" progId="Equation.3">
              <p:embed/>
            </p:oleObj>
          </a:graphicData>
        </a:graphic>
      </p:graphicFrame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133600" y="762000"/>
          <a:ext cx="1295401" cy="724512"/>
        </p:xfrm>
        <a:graphic>
          <a:graphicData uri="http://schemas.openxmlformats.org/presentationml/2006/ole">
            <p:oleObj spid="_x0000_s49154" name="Equation" r:id="rId5" imgW="444307" imgH="431613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82574" y="457200"/>
          <a:ext cx="1546225" cy="1256766"/>
        </p:xfrm>
        <a:graphic>
          <a:graphicData uri="http://schemas.openxmlformats.org/presentationml/2006/ole">
            <p:oleObj spid="_x0000_s49155" name="Equation" r:id="rId6" imgW="520560" imgH="888840" progId="Equation.3">
              <p:embed/>
            </p:oleObj>
          </a:graphicData>
        </a:graphic>
      </p:graphicFrame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 rot="10800000" flipV="1">
            <a:off x="152400" y="-152399"/>
            <a:ext cx="8991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Find the maxima minima and saddle poi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function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f(x, y) = 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-2xy+2y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-2x+2y+1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1125" algn="l"/>
                <a:tab pos="2971800" algn="ctr"/>
              </a:tabLst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21062" y="762000"/>
            <a:ext cx="436338" cy="492443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latin typeface="Century Gothic"/>
              </a:rPr>
              <a:t>&amp;</a:t>
            </a:r>
            <a:endParaRPr lang="en-US" sz="2600" dirty="0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4191000" y="3276600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81125" algn="l"/>
                <a:tab pos="2971800" algn="ctr"/>
              </a:tabLst>
            </a:pPr>
            <a:r>
              <a:rPr lang="en-US" sz="2000" dirty="0" smtClean="0"/>
              <a:t>-y=0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9" name="AutoShape 17"/>
          <p:cNvSpPr>
            <a:spLocks noChangeShapeType="1"/>
          </p:cNvSpPr>
          <p:nvPr/>
        </p:nvSpPr>
        <p:spPr bwMode="auto">
          <a:xfrm>
            <a:off x="3733800" y="3352800"/>
            <a:ext cx="1447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1066800" y="2209800"/>
            <a:ext cx="41200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x-2y-1=0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x-y-1=0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381000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 +	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98004" y="3657600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X=1</a:t>
            </a:r>
            <a:endParaRPr lang="en-US" sz="20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3657600" y="3198812"/>
            <a:ext cx="228600" cy="1588"/>
          </a:xfrm>
          <a:prstGeom prst="line">
            <a:avLst/>
          </a:prstGeom>
          <a:ln>
            <a:solidFill>
              <a:schemeClr val="tx1">
                <a:alpha val="9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461173" y="3810000"/>
            <a:ext cx="32726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 the point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(x , y)=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(1, 0)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-609600" y="4034135"/>
            <a:ext cx="4011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r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(1,0)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=2  s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(1,0)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t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(1,0)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1709401" y="4454604"/>
            <a:ext cx="164339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-s</a:t>
            </a:r>
            <a:r>
              <a:rPr kumimoji="0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(2)(4)-(-2)2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=4&gt;0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533400" y="5410200"/>
            <a:ext cx="25715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s</a:t>
            </a:r>
            <a:r>
              <a:rPr kumimoji="0" lang="en-US" sz="2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&gt;0        s&gt;o ,  t&gt;0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762000" y="5791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(1, 0) is minima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0" y="6172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Minimum value at (1,0) point=0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449580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Y=0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57400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noFill/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Magneto" pitchFamily="82" charset="0"/>
              </a:rPr>
              <a:t>Thank you for giving your attention</a:t>
            </a:r>
            <a:endParaRPr lang="en-US" sz="4400" b="1" cap="all" dirty="0">
              <a:ln w="9000" cmpd="sng">
                <a:noFill/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Magneto" pitchFamily="82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Contain 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1369" y="6370702"/>
            <a:ext cx="2290157" cy="334897"/>
          </a:xfrm>
        </p:spPr>
        <p:txBody>
          <a:bodyPr/>
          <a:lstStyle/>
          <a:p>
            <a:r>
              <a:rPr lang="en-US" dirty="0"/>
              <a:t>Calculus, Section 4.1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45679" y="6370702"/>
            <a:ext cx="1687483" cy="334897"/>
          </a:xfrm>
        </p:spPr>
        <p:txBody>
          <a:bodyPr/>
          <a:lstStyle/>
          <a:p>
            <a:fld id="{FD61A46A-0832-42E3-892A-4C5BFD29019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-76200" y="884872"/>
            <a:ext cx="593098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Maxima &amp; Minima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Maximum value &amp; Minimum value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Saddle point 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4_1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3048000"/>
            <a:ext cx="9144000" cy="3733800"/>
          </a:xfrm>
          <a:prstGeom prst="rect">
            <a:avLst/>
          </a:prstGeom>
          <a:noFill/>
          <a:ln/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21377" y="2667000"/>
            <a:ext cx="2350423" cy="558162"/>
          </a:xfrm>
          <a:prstGeom prst="wedgeRectCallout">
            <a:avLst>
              <a:gd name="adj1" fmla="val 25449"/>
              <a:gd name="adj2" fmla="val 1788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dirty="0"/>
              <a:t>Local Maximum 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4599709" y="2576983"/>
            <a:ext cx="2410691" cy="471017"/>
          </a:xfrm>
          <a:prstGeom prst="wedgeRectCallout">
            <a:avLst>
              <a:gd name="adj1" fmla="val -26560"/>
              <a:gd name="adj2" fmla="val 2848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dirty="0"/>
              <a:t>Local Maximum</a:t>
            </a: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895600" y="3276600"/>
            <a:ext cx="1981200" cy="838200"/>
          </a:xfrm>
          <a:prstGeom prst="wedgeRectCallout">
            <a:avLst>
              <a:gd name="adj1" fmla="val -19782"/>
              <a:gd name="adj2" fmla="val 2378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dirty="0"/>
              <a:t>Local Minimum 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6248400" y="3587967"/>
            <a:ext cx="2410691" cy="374433"/>
          </a:xfrm>
          <a:prstGeom prst="wedgeRectCallout">
            <a:avLst>
              <a:gd name="adj1" fmla="val -15561"/>
              <a:gd name="adj2" fmla="val 3486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dirty="0"/>
              <a:t>Local Minimum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WORKING RULES OF MAXIMA AND MINIMA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57400" y="73025"/>
          <a:ext cx="1430337" cy="2136775"/>
        </p:xfrm>
        <a:graphic>
          <a:graphicData uri="http://schemas.openxmlformats.org/presentationml/2006/ole">
            <p:oleObj spid="_x0000_s20482" name="Equation" r:id="rId3" imgW="558720" imgH="11174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1219200"/>
          <a:ext cx="1138237" cy="800100"/>
        </p:xfrm>
        <a:graphic>
          <a:graphicData uri="http://schemas.openxmlformats.org/presentationml/2006/ole">
            <p:oleObj spid="_x0000_s20483" name="Equation" r:id="rId4" imgW="444240" imgH="419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128962" y="1219200"/>
          <a:ext cx="1138238" cy="1260475"/>
        </p:xfrm>
        <a:graphic>
          <a:graphicData uri="http://schemas.openxmlformats.org/presentationml/2006/ole">
            <p:oleObj spid="_x0000_s20484" name="Equation" r:id="rId5" imgW="444240" imgH="6602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1312" y="609600"/>
            <a:ext cx="12057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find</a:t>
            </a:r>
            <a:endParaRPr lang="en-US" sz="2600" dirty="0"/>
          </a:p>
        </p:txBody>
      </p:sp>
      <p:sp>
        <p:nvSpPr>
          <p:cNvPr id="8" name="Rectangle 7"/>
          <p:cNvSpPr/>
          <p:nvPr/>
        </p:nvSpPr>
        <p:spPr>
          <a:xfrm>
            <a:off x="304800" y="1397913"/>
            <a:ext cx="13227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Solve</a:t>
            </a:r>
            <a:endParaRPr lang="en-US" sz="2600" dirty="0"/>
          </a:p>
        </p:txBody>
      </p:sp>
      <p:sp>
        <p:nvSpPr>
          <p:cNvPr id="9" name="Rectangle 8"/>
          <p:cNvSpPr/>
          <p:nvPr/>
        </p:nvSpPr>
        <p:spPr>
          <a:xfrm>
            <a:off x="304800" y="1981200"/>
            <a:ext cx="8991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Solve simultaneously equation &amp; find x and y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3723" y="2514600"/>
            <a:ext cx="36286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find</a:t>
            </a:r>
            <a:endParaRPr lang="en-US" sz="2600" dirty="0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524000" y="2362200"/>
          <a:ext cx="1398588" cy="801688"/>
        </p:xfrm>
        <a:graphic>
          <a:graphicData uri="http://schemas.openxmlformats.org/presentationml/2006/ole">
            <p:oleObj spid="_x0000_s20485" name="Equation" r:id="rId6" imgW="545760" imgH="419040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429000" y="2286000"/>
          <a:ext cx="1397000" cy="1309687"/>
        </p:xfrm>
        <a:graphic>
          <a:graphicData uri="http://schemas.openxmlformats.org/presentationml/2006/ole">
            <p:oleObj spid="_x0000_s20486" name="Equation" r:id="rId7" imgW="545760" imgH="6858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304800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Sufficient condition for maxima or minima value</a:t>
            </a:r>
            <a:r>
              <a:rPr kumimoji="0" lang="en-US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rt-s</a:t>
            </a:r>
            <a:r>
              <a:rPr kumimoji="0" lang="en-US" sz="2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&gt;0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2438400"/>
            <a:ext cx="4363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Century Gothic"/>
              </a:rPr>
              <a:t>&amp;</a:t>
            </a:r>
            <a:endParaRPr lang="en-US" sz="2600" dirty="0"/>
          </a:p>
        </p:txBody>
      </p:sp>
      <p:sp>
        <p:nvSpPr>
          <p:cNvPr id="14" name="Rectangle 13"/>
          <p:cNvSpPr/>
          <p:nvPr/>
        </p:nvSpPr>
        <p:spPr>
          <a:xfrm>
            <a:off x="2819400" y="1321713"/>
            <a:ext cx="4363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Century Gothic"/>
              </a:rPr>
              <a:t>&amp;</a:t>
            </a:r>
            <a:endParaRPr lang="en-US" sz="2600" dirty="0"/>
          </a:p>
        </p:txBody>
      </p:sp>
      <p:sp>
        <p:nvSpPr>
          <p:cNvPr id="17" name="Rectangle 16"/>
          <p:cNvSpPr/>
          <p:nvPr/>
        </p:nvSpPr>
        <p:spPr>
          <a:xfrm>
            <a:off x="305569" y="3607713"/>
            <a:ext cx="891463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600" baseline="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r&gt;0, t&gt;0 the maxima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3988713"/>
            <a:ext cx="8915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2.If r&lt;0, t&lt;0 the minima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4419600"/>
            <a:ext cx="8839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t-s</a:t>
            </a:r>
            <a:r>
              <a:rPr kumimoji="0" lang="en-US" sz="2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&lt;0  saddle point then there are no maxima and say that this at point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5222557"/>
            <a:ext cx="8991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t-s</a:t>
            </a:r>
            <a:r>
              <a:rPr kumimoji="0" lang="en-US" sz="2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=0 &amp; r=0 nothing can be said about maxima and minima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Maximum/Minimum</a:t>
            </a:r>
          </a:p>
        </p:txBody>
      </p:sp>
      <p:pic>
        <p:nvPicPr>
          <p:cNvPr id="4" name="Picture 4" descr="06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09800" y="1676400"/>
            <a:ext cx="4906963" cy="37353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0863" y="2017713"/>
            <a:ext cx="1887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 Maxima</a:t>
            </a:r>
            <a:endParaRPr lang="en-US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53263" y="3919538"/>
            <a:ext cx="159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 Minim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81200" y="2209800"/>
            <a:ext cx="1752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1"/>
          </p:cNvCxnSpPr>
          <p:nvPr/>
        </p:nvCxnSpPr>
        <p:spPr>
          <a:xfrm rot="10800000" flipV="1">
            <a:off x="6019801" y="4102894"/>
            <a:ext cx="1033463" cy="88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49275" y="5659438"/>
            <a:ext cx="817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The max/min occurs at the x-value, but the actual max/min is the y-value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>Maximum and Minimum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0" y="3290887"/>
            <a:ext cx="91440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cs typeface="Arial" pitchFamily="34" charset="0"/>
              </a:rPr>
              <a:t> The </a:t>
            </a:r>
            <a:r>
              <a:rPr lang="en-US" sz="2000" dirty="0">
                <a:cs typeface="Arial" pitchFamily="34" charset="0"/>
              </a:rPr>
              <a:t>point a is called the point of maximum of the function f(x).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0" y="3733800"/>
            <a:ext cx="9144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In </a:t>
            </a:r>
            <a:r>
              <a:rPr lang="en-US" sz="2400" dirty="0"/>
              <a:t>the figure, y = f(x) </a:t>
            </a:r>
            <a:r>
              <a:rPr lang="en-US" sz="2400" dirty="0">
                <a:cs typeface="Arial" pitchFamily="34" charset="0"/>
              </a:rPr>
              <a:t>has maximum values at Q and S.</a:t>
            </a:r>
            <a:r>
              <a:rPr lang="en-US" sz="2400" dirty="0"/>
              <a:t> 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-28461" y="2209802"/>
            <a:ext cx="7427173" cy="1085851"/>
            <a:chOff x="288" y="1440"/>
            <a:chExt cx="4397" cy="684"/>
          </a:xfrm>
        </p:grpSpPr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487" y="1869"/>
            <a:ext cx="1036" cy="243"/>
          </p:xfrm>
          <a:graphic>
            <a:graphicData uri="http://schemas.openxmlformats.org/presentationml/2006/ole">
              <p:oleObj spid="_x0000_s46082" name="Equation" r:id="rId3" imgW="939600" imgH="215640" progId="">
                <p:embed/>
              </p:oleObj>
            </a:graphicData>
          </a:graphic>
        </p:graphicFrame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88" y="1833"/>
              <a:ext cx="274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400" dirty="0" smtClean="0">
                  <a:cs typeface="Arial" pitchFamily="34" charset="0"/>
                </a:rPr>
                <a:t>If</a:t>
              </a:r>
              <a:endParaRPr lang="en-US" sz="2400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514" y="1776"/>
              <a:ext cx="429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cs typeface="Arial" pitchFamily="34" charset="0"/>
                </a:rPr>
                <a:t>and</a:t>
              </a:r>
              <a:r>
                <a:rPr lang="en-US" sz="2400" dirty="0"/>
                <a:t> </a:t>
              </a:r>
            </a:p>
          </p:txBody>
        </p:sp>
        <p:graphicFrame>
          <p:nvGraphicFramePr>
            <p:cNvPr id="13" name="Object 10"/>
            <p:cNvGraphicFramePr>
              <a:graphicFrameLocks noChangeAspect="1"/>
            </p:cNvGraphicFramePr>
            <p:nvPr/>
          </p:nvGraphicFramePr>
          <p:xfrm>
            <a:off x="1906" y="1824"/>
            <a:ext cx="1045" cy="254"/>
          </p:xfrm>
          <a:graphic>
            <a:graphicData uri="http://schemas.openxmlformats.org/presentationml/2006/ole">
              <p:oleObj spid="_x0000_s46083" name="Equation" r:id="rId4" imgW="901440" imgH="215640" progId="">
                <p:embed/>
              </p:oleObj>
            </a:graphicData>
          </a:graphic>
        </p:graphicFrame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024" y="1833"/>
              <a:ext cx="1661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cs typeface="Arial" pitchFamily="34" charset="0"/>
                </a:rPr>
                <a:t>for all small values of</a:t>
              </a:r>
            </a:p>
          </p:txBody>
        </p:sp>
        <p:graphicFrame>
          <p:nvGraphicFramePr>
            <p:cNvPr id="15" name="Object 15"/>
            <p:cNvGraphicFramePr>
              <a:graphicFrameLocks noChangeAspect="1"/>
            </p:cNvGraphicFramePr>
            <p:nvPr/>
          </p:nvGraphicFramePr>
          <p:xfrm>
            <a:off x="2563" y="1440"/>
            <a:ext cx="178" cy="192"/>
          </p:xfrm>
          <a:graphic>
            <a:graphicData uri="http://schemas.openxmlformats.org/presentationml/2006/ole">
              <p:oleObj spid="_x0000_s46084" name="Equation" r:id="rId5" imgW="152280" imgH="164880" progId="">
                <p:embed/>
              </p:oleObj>
            </a:graphicData>
          </a:graphic>
        </p:graphicFrame>
      </p:grp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0" y="4967287"/>
            <a:ext cx="9144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cs typeface="Arial" pitchFamily="34" charset="0"/>
              </a:rPr>
              <a:t>The point b is called the point of minimum of the function f(x).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0" y="5500688"/>
            <a:ext cx="9144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In the figure, y = f(x) </a:t>
            </a:r>
            <a:r>
              <a:rPr lang="en-US" sz="2400" dirty="0">
                <a:cs typeface="Arial" pitchFamily="34" charset="0"/>
              </a:rPr>
              <a:t>has minimum values at </a:t>
            </a:r>
            <a:r>
              <a:rPr lang="en-US" sz="2400" dirty="0">
                <a:latin typeface="Arial" pitchFamily="34" charset="0"/>
              </a:rPr>
              <a:t>R and T.</a:t>
            </a:r>
            <a:r>
              <a:rPr lang="en-US" sz="2400" dirty="0"/>
              <a:t> </a:t>
            </a:r>
          </a:p>
        </p:txBody>
      </p:sp>
      <p:grpSp>
        <p:nvGrpSpPr>
          <p:cNvPr id="18" name="Group 34"/>
          <p:cNvGrpSpPr>
            <a:grpSpLocks/>
          </p:cNvGrpSpPr>
          <p:nvPr/>
        </p:nvGrpSpPr>
        <p:grpSpPr bwMode="auto">
          <a:xfrm>
            <a:off x="0" y="4302140"/>
            <a:ext cx="8585338" cy="498477"/>
            <a:chOff x="240" y="2304"/>
            <a:chExt cx="4295" cy="314"/>
          </a:xfrm>
        </p:grpSpPr>
        <p:grpSp>
          <p:nvGrpSpPr>
            <p:cNvPr id="19" name="Group 33"/>
            <p:cNvGrpSpPr>
              <a:grpSpLocks/>
            </p:cNvGrpSpPr>
            <p:nvPr/>
          </p:nvGrpSpPr>
          <p:grpSpPr bwMode="auto">
            <a:xfrm>
              <a:off x="240" y="2304"/>
              <a:ext cx="4165" cy="314"/>
              <a:chOff x="240" y="2304"/>
              <a:chExt cx="4165" cy="314"/>
            </a:xfrm>
          </p:grpSpPr>
          <p:graphicFrame>
            <p:nvGraphicFramePr>
              <p:cNvPr id="21" name="Object 16"/>
              <p:cNvGraphicFramePr>
                <a:graphicFrameLocks noChangeAspect="1"/>
              </p:cNvGraphicFramePr>
              <p:nvPr/>
            </p:nvGraphicFramePr>
            <p:xfrm>
              <a:off x="461" y="2361"/>
              <a:ext cx="1113" cy="257"/>
            </p:xfrm>
            <a:graphic>
              <a:graphicData uri="http://schemas.openxmlformats.org/presentationml/2006/ole">
                <p:oleObj spid="_x0000_s46085" name="Equation" r:id="rId6" imgW="952200" imgH="215640" progId="">
                  <p:embed/>
                </p:oleObj>
              </a:graphicData>
            </a:graphic>
          </p:graphicFrame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240" y="2311"/>
                <a:ext cx="301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2400" dirty="0" smtClean="0">
                    <a:cs typeface="Arial" pitchFamily="34" charset="0"/>
                  </a:rPr>
                  <a:t> If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1491" y="2316"/>
                <a:ext cx="363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cs typeface="Arial" pitchFamily="34" charset="0"/>
                  </a:rPr>
                  <a:t>and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  <p:graphicFrame>
            <p:nvGraphicFramePr>
              <p:cNvPr id="24" name="Object 19"/>
              <p:cNvGraphicFramePr>
                <a:graphicFrameLocks noChangeAspect="1"/>
              </p:cNvGraphicFramePr>
              <p:nvPr/>
            </p:nvGraphicFramePr>
            <p:xfrm>
              <a:off x="1876" y="2361"/>
              <a:ext cx="1073" cy="257"/>
            </p:xfrm>
            <a:graphic>
              <a:graphicData uri="http://schemas.openxmlformats.org/presentationml/2006/ole">
                <p:oleObj spid="_x0000_s46086" name="Equation" r:id="rId7" imgW="914400" imgH="215640" progId="">
                  <p:embed/>
                </p:oleObj>
              </a:graphicData>
            </a:graphic>
          </p:graphicFrame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3001" y="2304"/>
                <a:ext cx="1404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cs typeface="Arial" pitchFamily="34" charset="0"/>
                  </a:rPr>
                  <a:t>for all small values of</a:t>
                </a:r>
              </a:p>
            </p:txBody>
          </p:sp>
        </p:grpSp>
        <p:graphicFrame>
          <p:nvGraphicFramePr>
            <p:cNvPr id="20" name="Object 23"/>
            <p:cNvGraphicFramePr>
              <a:graphicFrameLocks noChangeAspect="1"/>
            </p:cNvGraphicFramePr>
            <p:nvPr/>
          </p:nvGraphicFramePr>
          <p:xfrm>
            <a:off x="4357" y="2378"/>
            <a:ext cx="178" cy="192"/>
          </p:xfrm>
          <a:graphic>
            <a:graphicData uri="http://schemas.openxmlformats.org/presentationml/2006/ole">
              <p:oleObj spid="_x0000_s46087" name="Equation" r:id="rId8" imgW="152280" imgH="164880" progId="">
                <p:embed/>
              </p:oleObj>
            </a:graphicData>
          </a:graphic>
        </p:graphicFrame>
      </p:grpSp>
      <p:grpSp>
        <p:nvGrpSpPr>
          <p:cNvPr id="26" name="Group 27"/>
          <p:cNvGrpSpPr>
            <a:grpSpLocks/>
          </p:cNvGrpSpPr>
          <p:nvPr/>
        </p:nvGrpSpPr>
        <p:grpSpPr bwMode="auto">
          <a:xfrm>
            <a:off x="0" y="2052638"/>
            <a:ext cx="3535045" cy="481012"/>
            <a:chOff x="432" y="3766"/>
            <a:chExt cx="1962" cy="303"/>
          </a:xfrm>
        </p:grpSpPr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32" y="3778"/>
              <a:ext cx="414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400" dirty="0" smtClean="0"/>
                <a:t> Let</a:t>
              </a:r>
              <a:endParaRPr lang="en-US" sz="2400" dirty="0"/>
            </a:p>
          </p:txBody>
        </p:sp>
        <p:graphicFrame>
          <p:nvGraphicFramePr>
            <p:cNvPr id="28" name="Object 29"/>
            <p:cNvGraphicFramePr>
              <a:graphicFrameLocks noChangeAspect="1"/>
            </p:cNvGraphicFramePr>
            <p:nvPr/>
          </p:nvGraphicFramePr>
          <p:xfrm>
            <a:off x="816" y="3810"/>
            <a:ext cx="633" cy="247"/>
          </p:xfrm>
          <a:graphic>
            <a:graphicData uri="http://schemas.openxmlformats.org/presentationml/2006/ole">
              <p:oleObj spid="_x0000_s46088" name="Equation" r:id="rId9" imgW="558720" imgH="215640" progId="">
                <p:embed/>
              </p:oleObj>
            </a:graphicData>
          </a:graphic>
        </p:graphicFrame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378" y="3766"/>
              <a:ext cx="1016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be a function</a:t>
              </a: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SADDLE POINT 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712893"/>
            <a:ext cx="8915400" cy="95410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cs typeface="Arial" pitchFamily="34" charset="0"/>
              </a:rPr>
              <a:t>The points at which  </a:t>
            </a:r>
            <a:r>
              <a:rPr lang="en-US" sz="2800" dirty="0" smtClean="0">
                <a:cs typeface="Arial" pitchFamily="34" charset="0"/>
              </a:rPr>
              <a:t>f</a:t>
            </a:r>
            <a:r>
              <a:rPr lang="en-US" sz="2800" cap="small" baseline="12000" dirty="0" smtClean="0">
                <a:cs typeface="Arial" pitchFamily="34" charset="0"/>
              </a:rPr>
              <a:t>  </a:t>
            </a:r>
            <a:r>
              <a:rPr lang="en-US" sz="2800" dirty="0" smtClean="0">
                <a:cs typeface="Arial" pitchFamily="34" charset="0"/>
              </a:rPr>
              <a:t>(x)   </a:t>
            </a:r>
            <a:r>
              <a:rPr lang="en-US" sz="2800" dirty="0">
                <a:cs typeface="Arial" pitchFamily="34" charset="0"/>
              </a:rPr>
              <a:t>or at </a:t>
            </a:r>
            <a:r>
              <a:rPr lang="en-US" sz="2800" dirty="0" smtClean="0">
                <a:cs typeface="Arial" pitchFamily="34" charset="0"/>
              </a:rPr>
              <a:t>which f  (x)</a:t>
            </a:r>
            <a:r>
              <a:rPr lang="en-US" sz="2800" dirty="0">
                <a:cs typeface="Arial" pitchFamily="34" charset="0"/>
              </a:rPr>
              <a:t/>
            </a:r>
            <a:br>
              <a:rPr lang="en-US" sz="2800" dirty="0">
                <a:cs typeface="Arial" pitchFamily="34" charset="0"/>
              </a:rPr>
            </a:b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does </a:t>
            </a:r>
            <a:r>
              <a:rPr lang="en-US" sz="2800" dirty="0">
                <a:cs typeface="Arial" pitchFamily="34" charset="0"/>
              </a:rPr>
              <a:t>not exist are called critical points.</a:t>
            </a:r>
            <a:r>
              <a:rPr lang="en-US" sz="2800" dirty="0"/>
              <a:t> </a:t>
            </a:r>
            <a:r>
              <a:rPr lang="en-US" sz="2800" dirty="0">
                <a:cs typeface="Arial" pitchFamily="34" charset="0"/>
              </a:rPr>
              <a:t> 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0" y="2682895"/>
            <a:ext cx="8915400" cy="150810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>
                <a:cs typeface="Arial" pitchFamily="34" charset="0"/>
              </a:rPr>
              <a:t>A point </a:t>
            </a:r>
            <a:r>
              <a:rPr lang="en-US" sz="3600" dirty="0">
                <a:cs typeface="Arial" pitchFamily="34" charset="0"/>
              </a:rPr>
              <a:t>of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extreme </a:t>
            </a:r>
            <a:r>
              <a:rPr lang="en-US" sz="2800" dirty="0">
                <a:cs typeface="Arial" pitchFamily="34" charset="0"/>
              </a:rPr>
              <a:t>must be one of the critical points, however, there may exist a critical point, which is not a point of </a:t>
            </a:r>
            <a:r>
              <a:rPr lang="en-US" sz="2800" dirty="0" smtClean="0">
                <a:cs typeface="Arial" pitchFamily="34" charset="0"/>
              </a:rPr>
              <a:t>extreme. </a:t>
            </a:r>
            <a:endParaRPr lang="en-US" sz="2800" dirty="0"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313906" y="13335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28506" y="1332706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Maximum and Minimum</a:t>
            </a:r>
            <a:endParaRPr lang="en-US" dirty="0"/>
          </a:p>
        </p:txBody>
      </p:sp>
      <p:pic>
        <p:nvPicPr>
          <p:cNvPr id="3" name="Picture 4" descr="D:\XML_MATH_WORD FILES WORKING\WORK IN PROGRESS\Chapter-4\images\3707120401F_ct3_3707120406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	Example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absolute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extrema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if they exist, for the function f(x) = 3x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4x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12x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f’(x) = 12x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12x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24x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0   = 12(x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x – 2)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0   = 12x(x + 1)(x – 2)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0, -1, 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no values where f’(x) does not exist, so evaluate the critical numbers.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Example Contain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816475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f(-1) = -3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f(0) = 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f(2) = -30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an open interval so we cannot evaluate the endpoints.  Instead we evaluate the limit of the function f(x) = 3x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4x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12x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 as x becomes increasingly large (x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→∞).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Since the function grows without bound, the absolute min of -30 occurs at x = 2.  Graphing proves this.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55888" y="2655888"/>
            <a:ext cx="2859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Absolute Min</a:t>
            </a:r>
          </a:p>
        </p:txBody>
      </p:sp>
      <p:pic>
        <p:nvPicPr>
          <p:cNvPr id="5" name="Picture 5" descr="06_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5213" y="762000"/>
            <a:ext cx="2424112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472</TotalTime>
  <Words>507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Trek</vt:lpstr>
      <vt:lpstr>Equation</vt:lpstr>
      <vt:lpstr>G.K.BHARAD INSTITUTE OF ENGINEERING                                             Division:D  Subject:CALCULUS         Subject code:2110014          TOPIC :- MAXIMA AND MINIMA   Group member:                                              Guided by :  KARTAVYA    PARMAR   (67)           YAGNIK SIR SHAILESH  KHANDAR (26) SHABBIR    TATARIYA (02) RAJAN        DANGAR     (65) SAGAR     MOVALIYA   (61)</vt:lpstr>
      <vt:lpstr>Contain </vt:lpstr>
      <vt:lpstr>Slide 3</vt:lpstr>
      <vt:lpstr> Maximum/Minimum</vt:lpstr>
      <vt:lpstr>Maximum and Minimum</vt:lpstr>
      <vt:lpstr>SADDLE POINT </vt:lpstr>
      <vt:lpstr>Maximum and Minimum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Nirali</dc:creator>
  <cp:lastModifiedBy>Nirali</cp:lastModifiedBy>
  <cp:revision>52</cp:revision>
  <dcterms:created xsi:type="dcterms:W3CDTF">2013-10-17T15:10:37Z</dcterms:created>
  <dcterms:modified xsi:type="dcterms:W3CDTF">2013-10-22T02:16:37Z</dcterms:modified>
</cp:coreProperties>
</file>